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Lst>
  <p:notesMasterIdLst>
    <p:notesMasterId r:id="rId4"/>
  </p:notesMasterIdLst>
  <p:handoutMasterIdLst>
    <p:handoutMasterId r:id="rId5"/>
  </p:handoutMasterIdLst>
  <p:sldIdLst>
    <p:sldId id="545" r:id="rId2"/>
    <p:sldId id="583" r:id="rId3"/>
  </p:sldIdLst>
  <p:sldSz cx="6858000" cy="9906000" type="A4"/>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560" userDrawn="1">
          <p15:clr>
            <a:srgbClr val="A4A3A4"/>
          </p15:clr>
        </p15:guide>
        <p15:guide id="2" pos="240" userDrawn="1">
          <p15:clr>
            <a:srgbClr val="A4A3A4"/>
          </p15:clr>
        </p15:guide>
        <p15:guide id="3" orient="horz" pos="1584" userDrawn="1">
          <p15:clr>
            <a:srgbClr val="A4A3A4"/>
          </p15:clr>
        </p15:guide>
        <p15:guide id="4" pos="4080" userDrawn="1">
          <p15:clr>
            <a:srgbClr val="A4A3A4"/>
          </p15:clr>
        </p15:guide>
        <p15:guide id="5" pos="2160" userDrawn="1">
          <p15:clr>
            <a:srgbClr val="A4A3A4"/>
          </p15:clr>
        </p15:guide>
        <p15:guide id="6" pos="3936" userDrawn="1">
          <p15:clr>
            <a:srgbClr val="A4A3A4"/>
          </p15:clr>
        </p15:guide>
        <p15:guide id="8" orient="horz" pos="432" userDrawn="1">
          <p15:clr>
            <a:srgbClr val="A4A3A4"/>
          </p15:clr>
        </p15:guide>
        <p15:guide id="10" orient="horz" pos="1824" userDrawn="1">
          <p15:clr>
            <a:srgbClr val="A4A3A4"/>
          </p15:clr>
        </p15:guide>
        <p15:guide id="11" pos="384" userDrawn="1">
          <p15:clr>
            <a:srgbClr val="A4A3A4"/>
          </p15:clr>
        </p15:guide>
        <p15:guide id="12" pos="2832" userDrawn="1">
          <p15:clr>
            <a:srgbClr val="A4A3A4"/>
          </p15:clr>
        </p15:guide>
        <p15:guide id="13" pos="3840" userDrawn="1">
          <p15:clr>
            <a:srgbClr val="A4A3A4"/>
          </p15:clr>
        </p15:guide>
        <p15:guide id="14" orient="horz" pos="532" userDrawn="1">
          <p15:clr>
            <a:srgbClr val="A4A3A4"/>
          </p15:clr>
        </p15:guide>
        <p15:guide id="15" orient="horz" pos="2592" userDrawn="1">
          <p15:clr>
            <a:srgbClr val="A4A3A4"/>
          </p15:clr>
        </p15:guide>
        <p15:guide id="16" orient="horz" pos="5712" userDrawn="1">
          <p15:clr>
            <a:srgbClr val="A4A3A4"/>
          </p15:clr>
        </p15:guide>
        <p15:guide id="17" orient="horz" pos="1200" userDrawn="1">
          <p15:clr>
            <a:srgbClr val="A4A3A4"/>
          </p15:clr>
        </p15:guide>
        <p15:guide id="18" orient="horz" pos="3888" userDrawn="1">
          <p15:clr>
            <a:srgbClr val="A4A3A4"/>
          </p15:clr>
        </p15:guide>
        <p15:guide id="19" orient="horz" pos="6048" userDrawn="1">
          <p15:clr>
            <a:srgbClr val="A4A3A4"/>
          </p15:clr>
        </p15:guide>
        <p15:guide id="20" pos="134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15F7"/>
    <a:srgbClr val="990000"/>
    <a:srgbClr val="3399FF"/>
    <a:srgbClr val="6600CC"/>
    <a:srgbClr val="66FF66"/>
    <a:srgbClr val="99FF99"/>
    <a:srgbClr val="8FDF6B"/>
    <a:srgbClr val="75D749"/>
    <a:srgbClr val="FF6600"/>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87" autoAdjust="0"/>
    <p:restoredTop sz="94041" autoAdjust="0"/>
  </p:normalViewPr>
  <p:slideViewPr>
    <p:cSldViewPr>
      <p:cViewPr varScale="1">
        <p:scale>
          <a:sx n="74" d="100"/>
          <a:sy n="74" d="100"/>
        </p:scale>
        <p:origin x="3084" y="56"/>
      </p:cViewPr>
      <p:guideLst>
        <p:guide orient="horz" pos="4560"/>
        <p:guide pos="240"/>
        <p:guide orient="horz" pos="1584"/>
        <p:guide pos="4080"/>
        <p:guide pos="2160"/>
        <p:guide pos="3936"/>
        <p:guide orient="horz" pos="432"/>
        <p:guide orient="horz" pos="1824"/>
        <p:guide pos="384"/>
        <p:guide pos="2832"/>
        <p:guide pos="3840"/>
        <p:guide orient="horz" pos="532"/>
        <p:guide orient="horz" pos="2592"/>
        <p:guide orient="horz" pos="5712"/>
        <p:guide orient="horz" pos="1200"/>
        <p:guide orient="horz" pos="3888"/>
        <p:guide orient="horz" pos="6048"/>
        <p:guide pos="13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902075" y="0"/>
            <a:ext cx="2984500" cy="501650"/>
          </a:xfrm>
          <a:prstGeom prst="rect">
            <a:avLst/>
          </a:prstGeom>
        </p:spPr>
        <p:txBody>
          <a:bodyPr vert="horz" lIns="91440" tIns="45720" rIns="91440" bIns="45720" rtlCol="0"/>
          <a:lstStyle>
            <a:lvl1pPr algn="r">
              <a:defRPr sz="1200"/>
            </a:lvl1pPr>
          </a:lstStyle>
          <a:p>
            <a:fld id="{FAFED3F1-2A74-4F0F-B3A8-B0B1977F83CD}" type="datetimeFigureOut">
              <a:rPr lang="en-IN" smtClean="0"/>
              <a:pPr/>
              <a:t>19-01-2026</a:t>
            </a:fld>
            <a:endParaRPr lang="en-IN"/>
          </a:p>
        </p:txBody>
      </p:sp>
      <p:sp>
        <p:nvSpPr>
          <p:cNvPr id="4" name="Footer Placeholder 3"/>
          <p:cNvSpPr>
            <a:spLocks noGrp="1"/>
          </p:cNvSpPr>
          <p:nvPr>
            <p:ph type="ftr" sz="quarter" idx="2"/>
          </p:nvPr>
        </p:nvSpPr>
        <p:spPr>
          <a:xfrm>
            <a:off x="0" y="9518650"/>
            <a:ext cx="2984500" cy="50165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902075" y="9518650"/>
            <a:ext cx="2984500" cy="501650"/>
          </a:xfrm>
          <a:prstGeom prst="rect">
            <a:avLst/>
          </a:prstGeom>
        </p:spPr>
        <p:txBody>
          <a:bodyPr vert="horz" lIns="91440" tIns="45720" rIns="91440" bIns="45720" rtlCol="0" anchor="b"/>
          <a:lstStyle>
            <a:lvl1pPr algn="r">
              <a:defRPr sz="1200"/>
            </a:lvl1pPr>
          </a:lstStyle>
          <a:p>
            <a:fld id="{670AF70D-6826-429C-9A5B-D460A6359F69}" type="slidenum">
              <a:rPr lang="en-IN" smtClean="0"/>
              <a:pPr/>
              <a:t>‹#›</a:t>
            </a:fld>
            <a:endParaRPr lang="en-IN"/>
          </a:p>
        </p:txBody>
      </p:sp>
    </p:spTree>
    <p:extLst>
      <p:ext uri="{BB962C8B-B14F-4D97-AF65-F5344CB8AC3E}">
        <p14:creationId xmlns:p14="http://schemas.microsoft.com/office/powerpoint/2010/main" val="3383571590"/>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lang="en-US"/>
          </a:p>
        </p:txBody>
      </p:sp>
      <p:sp>
        <p:nvSpPr>
          <p:cNvPr id="3" name="Date Placeholder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AC0B4789-25CB-40CA-A25B-68E44EACC3B8}" type="datetimeFigureOut">
              <a:rPr lang="en-US" smtClean="0"/>
              <a:pPr/>
              <a:t>1/19/2026</a:t>
            </a:fld>
            <a:endParaRPr lang="en-US"/>
          </a:p>
        </p:txBody>
      </p:sp>
      <p:sp>
        <p:nvSpPr>
          <p:cNvPr id="4" name="Slide Image Placeholder 3"/>
          <p:cNvSpPr>
            <a:spLocks noGrp="1" noRot="1" noChangeAspect="1"/>
          </p:cNvSpPr>
          <p:nvPr>
            <p:ph type="sldImg" idx="2"/>
          </p:nvPr>
        </p:nvSpPr>
        <p:spPr>
          <a:xfrm>
            <a:off x="2144713" y="750888"/>
            <a:ext cx="2598737" cy="3757612"/>
          </a:xfrm>
          <a:prstGeom prst="rect">
            <a:avLst/>
          </a:prstGeom>
          <a:noFill/>
          <a:ln w="12700">
            <a:solidFill>
              <a:prstClr val="black"/>
            </a:solidFill>
          </a:ln>
        </p:spPr>
        <p:txBody>
          <a:bodyPr vert="horz" lIns="96616" tIns="48308" rIns="96616" bIns="48308" rtlCol="0" anchor="ctr"/>
          <a:lstStyle/>
          <a:p>
            <a:endParaRPr lang="en-US"/>
          </a:p>
        </p:txBody>
      </p:sp>
      <p:sp>
        <p:nvSpPr>
          <p:cNvPr id="5" name="Notes Placeholder 4"/>
          <p:cNvSpPr>
            <a:spLocks noGrp="1"/>
          </p:cNvSpPr>
          <p:nvPr>
            <p:ph type="body" sz="quarter" idx="3"/>
          </p:nvPr>
        </p:nvSpPr>
        <p:spPr>
          <a:xfrm>
            <a:off x="688817" y="4759643"/>
            <a:ext cx="5510530" cy="4509135"/>
          </a:xfrm>
          <a:prstGeom prst="rect">
            <a:avLst/>
          </a:prstGeom>
        </p:spPr>
        <p:txBody>
          <a:bodyPr vert="horz" lIns="96616" tIns="48308" rIns="96616" bIns="4830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lang="en-US"/>
          </a:p>
        </p:txBody>
      </p:sp>
      <p:sp>
        <p:nvSpPr>
          <p:cNvPr id="7" name="Slide Number Placeholder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D763D86C-E47F-40CE-B972-40FDA15370C2}" type="slidenum">
              <a:rPr lang="en-US" smtClean="0"/>
              <a:pPr/>
              <a:t>‹#›</a:t>
            </a:fld>
            <a:endParaRPr lang="en-US"/>
          </a:p>
        </p:txBody>
      </p:sp>
    </p:spTree>
    <p:extLst>
      <p:ext uri="{BB962C8B-B14F-4D97-AF65-F5344CB8AC3E}">
        <p14:creationId xmlns:p14="http://schemas.microsoft.com/office/powerpoint/2010/main" val="277934679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4"/>
            <a:ext cx="5829300" cy="2123369"/>
          </a:xfrm>
        </p:spPr>
        <p:txBody>
          <a:bodyPr/>
          <a:lstStyle/>
          <a:p>
            <a:r>
              <a:rPr lang="en-US"/>
              <a:t>Click to edit Master title style</a:t>
            </a:r>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274C17-5F42-4467-A6FD-ED8835D15CDA}"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8149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01280E-6EF6-4249-9997-976B13564D0F}"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0736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3"/>
            <a:ext cx="1543050" cy="845220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96703"/>
            <a:ext cx="4514850" cy="84522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480AFA-5C30-4E49-83C1-E1D5B8987627}"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2564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8E8A335-B00A-4009-AC68-F64452B78134}"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34751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4"/>
            <a:ext cx="5829300" cy="196744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7286C3-A3BC-48A0-A5C7-4FAAB8DB2271}"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42318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380D23-A3B4-4711-AEB9-A1314796A78A}" type="datetime1">
              <a:rPr lang="en-IN" smtClean="0">
                <a:solidFill>
                  <a:prstClr val="black">
                    <a:tint val="75000"/>
                  </a:prstClr>
                </a:solidFill>
              </a:rPr>
              <a:pPr/>
              <a:t>19-01-2026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1841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1"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1"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70" y="2217385"/>
            <a:ext cx="3031332"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99DB30-13C8-4AA2-8E3E-1E4D2C5EB1B9}" type="datetime1">
              <a:rPr lang="en-IN" smtClean="0">
                <a:solidFill>
                  <a:prstClr val="black">
                    <a:tint val="75000"/>
                  </a:prstClr>
                </a:solidFill>
              </a:rPr>
              <a:pPr/>
              <a:t>19-01-2026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1871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6C5CA6-92F6-4690-98F1-B1DCFAFE3A58}" type="datetime1">
              <a:rPr lang="en-IN" smtClean="0">
                <a:solidFill>
                  <a:prstClr val="black">
                    <a:tint val="75000"/>
                  </a:prstClr>
                </a:solidFill>
              </a:rPr>
              <a:pPr/>
              <a:t>19-01-2026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91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1BEBB-968B-4CBE-89BE-B56E538DFAEB}" type="datetime1">
              <a:rPr lang="en-IN" smtClean="0">
                <a:solidFill>
                  <a:prstClr val="black">
                    <a:tint val="75000"/>
                  </a:prstClr>
                </a:solidFill>
              </a:rPr>
              <a:pPr/>
              <a:t>19-01-2026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366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5"/>
            <a:ext cx="2256235" cy="167851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8" y="394409"/>
            <a:ext cx="3833812"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3C1B66-7EE6-4D7C-A5E5-F3FEC337AED5}" type="datetime1">
              <a:rPr lang="en-IN" smtClean="0">
                <a:solidFill>
                  <a:prstClr val="black">
                    <a:tint val="75000"/>
                  </a:prstClr>
                </a:solidFill>
              </a:rPr>
              <a:pPr/>
              <a:t>19-01-2026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5329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08DB6B4-F64B-4079-9072-0273D25EB348}" type="datetime1">
              <a:rPr lang="en-IN" smtClean="0">
                <a:solidFill>
                  <a:prstClr val="black">
                    <a:tint val="75000"/>
                  </a:prstClr>
                </a:solidFill>
              </a:rPr>
              <a:pPr/>
              <a:t>19-01-2026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5342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0000"/>
            <a:lum/>
          </a:blip>
          <a:srcRect/>
          <a:stretch>
            <a:fillRect l="-4000" r="-10000" b="-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9181398"/>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D1773713-161E-419C-9F05-D5473DD20434}" type="datetime1">
              <a:rPr lang="en-IN" smtClean="0">
                <a:solidFill>
                  <a:prstClr val="black">
                    <a:tint val="75000"/>
                  </a:prstClr>
                </a:solidFill>
              </a:rPr>
              <a:pPr/>
              <a:t>19-01-2026</a:t>
            </a:fld>
            <a:endParaRPr lang="en-US">
              <a:solidFill>
                <a:prstClr val="black">
                  <a:tint val="75000"/>
                </a:prstClr>
              </a:solidFill>
            </a:endParaRPr>
          </a:p>
        </p:txBody>
      </p:sp>
      <p:sp>
        <p:nvSpPr>
          <p:cNvPr id="5" name="Footer Placeholder 4"/>
          <p:cNvSpPr>
            <a:spLocks noGrp="1"/>
          </p:cNvSpPr>
          <p:nvPr>
            <p:ph type="ftr" sz="quarter" idx="3"/>
          </p:nvPr>
        </p:nvSpPr>
        <p:spPr>
          <a:xfrm>
            <a:off x="2343150" y="9181398"/>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4914900" y="9181398"/>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D0BB70A-CB25-4037-8A8C-9BF3E37191C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946822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maastrichtuniversity.nl/m4i" TargetMode="External"/><Relationship Id="rId2" Type="http://schemas.openxmlformats.org/officeDocument/2006/relationships/hyperlink" Target="mailto:pj.peters@maastrichtuniversity.nl"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A415CF9D-98DC-5427-CFCA-FD994A45740A}"/>
              </a:ext>
            </a:extLst>
          </p:cNvPr>
          <p:cNvGrpSpPr/>
          <p:nvPr/>
        </p:nvGrpSpPr>
        <p:grpSpPr>
          <a:xfrm>
            <a:off x="1707933" y="9220201"/>
            <a:ext cx="5759667" cy="381000"/>
            <a:chOff x="2688398" y="9250873"/>
            <a:chExt cx="4670255" cy="350316"/>
          </a:xfrm>
        </p:grpSpPr>
        <p:sp>
          <p:nvSpPr>
            <p:cNvPr id="24" name="Flowchart: Manual Input 23">
              <a:extLst>
                <a:ext uri="{FF2B5EF4-FFF2-40B4-BE49-F238E27FC236}">
                  <a16:creationId xmlns:a16="http://schemas.microsoft.com/office/drawing/2014/main" id="{6268B943-E2B4-CFA8-3F86-BCA677481F4B}"/>
                </a:ext>
              </a:extLst>
            </p:cNvPr>
            <p:cNvSpPr/>
            <p:nvPr/>
          </p:nvSpPr>
          <p:spPr>
            <a:xfrm rot="16200000">
              <a:off x="4598041" y="7341230"/>
              <a:ext cx="350316" cy="4169602"/>
            </a:xfrm>
            <a:prstGeom prst="flowChartManualInpu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70C0"/>
                </a:solidFill>
              </a:endParaRPr>
            </a:p>
          </p:txBody>
        </p:sp>
        <p:sp>
          <p:nvSpPr>
            <p:cNvPr id="25" name="TextBox 24">
              <a:extLst>
                <a:ext uri="{FF2B5EF4-FFF2-40B4-BE49-F238E27FC236}">
                  <a16:creationId xmlns:a16="http://schemas.microsoft.com/office/drawing/2014/main" id="{12D39EA9-624C-916D-D695-7CE0DF9CC184}"/>
                </a:ext>
              </a:extLst>
            </p:cNvPr>
            <p:cNvSpPr txBox="1"/>
            <p:nvPr/>
          </p:nvSpPr>
          <p:spPr>
            <a:xfrm>
              <a:off x="3188964" y="9255775"/>
              <a:ext cx="4169689" cy="311288"/>
            </a:xfrm>
            <a:prstGeom prst="rect">
              <a:avLst/>
            </a:prstGeom>
            <a:noFill/>
          </p:spPr>
          <p:txBody>
            <a:bodyPr wrap="square" rtlCol="0">
              <a:spAutoFit/>
            </a:bodyPr>
            <a:lstStyle/>
            <a:p>
              <a:r>
                <a:rPr lang="en-US" sz="1600" b="1" dirty="0">
                  <a:solidFill>
                    <a:srgbClr val="FFFF00"/>
                  </a:solidFill>
                  <a:latin typeface="Arial" panose="020B0604020202020204" pitchFamily="34" charset="0"/>
                  <a:cs typeface="Arial" panose="020B0604020202020204" pitchFamily="34" charset="0"/>
                </a:rPr>
                <a:t>Invited Talk EMBM 2026</a:t>
              </a:r>
            </a:p>
          </p:txBody>
        </p:sp>
      </p:grpSp>
      <p:sp>
        <p:nvSpPr>
          <p:cNvPr id="3" name="TextBox 2">
            <a:extLst>
              <a:ext uri="{FF2B5EF4-FFF2-40B4-BE49-F238E27FC236}">
                <a16:creationId xmlns:a16="http://schemas.microsoft.com/office/drawing/2014/main" id="{BA75AC2D-01C0-9F5D-4710-B8E2039D3855}"/>
              </a:ext>
            </a:extLst>
          </p:cNvPr>
          <p:cNvSpPr txBox="1"/>
          <p:nvPr/>
        </p:nvSpPr>
        <p:spPr>
          <a:xfrm>
            <a:off x="629404" y="3210580"/>
            <a:ext cx="5633545" cy="338554"/>
          </a:xfrm>
          <a:prstGeom prst="rect">
            <a:avLst/>
          </a:prstGeom>
          <a:noFill/>
        </p:spPr>
        <p:txBody>
          <a:bodyPr wrap="square">
            <a:spAutoFit/>
          </a:bodyPr>
          <a:lstStyle/>
          <a:p>
            <a:pPr marL="0" marR="0" algn="ctr">
              <a:spcBef>
                <a:spcPts val="0"/>
              </a:spcBef>
              <a:spcAft>
                <a:spcPts val="0"/>
              </a:spcAft>
            </a:pPr>
            <a:r>
              <a:rPr lang="en-GB" sz="1600" b="1" kern="0" dirty="0">
                <a:solidFill>
                  <a:srgbClr val="00B050"/>
                </a:solidFill>
                <a:effectLst/>
                <a:latin typeface="Arial" panose="020B0604020202020204" pitchFamily="34" charset="0"/>
                <a:ea typeface="Calibri" panose="020F0502020204030204" pitchFamily="34" charset="0"/>
                <a:cs typeface="Arial" panose="020B0604020202020204" pitchFamily="34" charset="0"/>
              </a:rPr>
              <a:t>Beauty and Benefit of cryo-Electron Microscopy </a:t>
            </a:r>
            <a:endParaRPr lang="en-GB" sz="1600" b="1" kern="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1DE1E7E8-24F5-E112-8EA1-DE9D783402AC}"/>
              </a:ext>
            </a:extLst>
          </p:cNvPr>
          <p:cNvSpPr txBox="1"/>
          <p:nvPr/>
        </p:nvSpPr>
        <p:spPr>
          <a:xfrm>
            <a:off x="2371372" y="2819400"/>
            <a:ext cx="2138283" cy="338554"/>
          </a:xfrm>
          <a:prstGeom prst="rect">
            <a:avLst/>
          </a:prstGeom>
          <a:noFill/>
        </p:spPr>
        <p:txBody>
          <a:bodyPr wrap="square" rtlCol="0">
            <a:spAutoFit/>
          </a:bodyPr>
          <a:lstStyle/>
          <a:p>
            <a:r>
              <a:rPr lang="en-IN" sz="1600" b="1" dirty="0">
                <a:solidFill>
                  <a:srgbClr val="FF0000"/>
                </a:solidFill>
                <a:latin typeface="Arial" panose="020B0604020202020204" pitchFamily="34" charset="0"/>
                <a:cs typeface="Arial" panose="020B0604020202020204" pitchFamily="34" charset="0"/>
              </a:rPr>
              <a:t>Invited Lecture</a:t>
            </a:r>
          </a:p>
        </p:txBody>
      </p:sp>
      <p:sp>
        <p:nvSpPr>
          <p:cNvPr id="9" name="TextBox 8">
            <a:extLst>
              <a:ext uri="{FF2B5EF4-FFF2-40B4-BE49-F238E27FC236}">
                <a16:creationId xmlns:a16="http://schemas.microsoft.com/office/drawing/2014/main" id="{8828EC80-6460-4DCE-0E24-6249763BF181}"/>
              </a:ext>
            </a:extLst>
          </p:cNvPr>
          <p:cNvSpPr txBox="1"/>
          <p:nvPr/>
        </p:nvSpPr>
        <p:spPr>
          <a:xfrm>
            <a:off x="596899" y="3733800"/>
            <a:ext cx="5651501" cy="5078313"/>
          </a:xfrm>
          <a:prstGeom prst="rect">
            <a:avLst/>
          </a:prstGeom>
          <a:noFill/>
        </p:spPr>
        <p:txBody>
          <a:bodyPr wrap="square" rtlCol="0">
            <a:spAutoFit/>
          </a:bodyPr>
          <a:lstStyle/>
          <a:p>
            <a:pPr algn="just"/>
            <a:r>
              <a:rPr lang="en-IN" sz="1200" strike="sngStrike" dirty="0">
                <a:latin typeface="Arial" panose="020B0604020202020204" pitchFamily="34" charset="0"/>
                <a:cs typeface="Arial" panose="020B0604020202020204" pitchFamily="34" charset="0"/>
              </a:rPr>
              <a:t>Macromolecules are essential to life. Determining their structure is crucial to understand how they perform their myriad biological functions. Recent advances in cryogenic electron microscopy (cryo-EM)-also known as the resolution revolution, have made it possible to routinely achieve structures of isolated proteins and other macromolecules at near-atomic and even atomic resolution. However, sometimes isolating macromolecules from their biological context can be challenging or even impossible. More importantly, macromolecular conformations and functions are deeply rooted in their cellular context, and isolating macromolecules from their native surroundings can disrupt intricate interaction networks and change the macromolecular structure. It is, therefore, essential to study macromolecules in their unperturbed cellular environment to understand their function and conformational landscape concerning interaction partners, cellular location, and the physiological state of the cell.</a:t>
            </a:r>
          </a:p>
          <a:p>
            <a:pPr algn="just"/>
            <a:endParaRPr lang="en-IN" sz="1200" strike="sngStrike" dirty="0">
              <a:latin typeface="Arial" panose="020B0604020202020204" pitchFamily="34" charset="0"/>
              <a:cs typeface="Arial" panose="020B0604020202020204" pitchFamily="34" charset="0"/>
            </a:endParaRPr>
          </a:p>
          <a:p>
            <a:pPr algn="just"/>
            <a:r>
              <a:rPr lang="en-IN" sz="1200" strike="sngStrike" dirty="0">
                <a:latin typeface="Arial" panose="020B0604020202020204" pitchFamily="34" charset="0"/>
                <a:cs typeface="Arial" panose="020B0604020202020204" pitchFamily="34" charset="0"/>
              </a:rPr>
              <a:t>Recent advances in cellular cryogenic electron tomography (</a:t>
            </a:r>
            <a:r>
              <a:rPr lang="en-IN" sz="1200" strike="sngStrike" dirty="0" err="1">
                <a:latin typeface="Arial" panose="020B0604020202020204" pitchFamily="34" charset="0"/>
                <a:cs typeface="Arial" panose="020B0604020202020204" pitchFamily="34" charset="0"/>
              </a:rPr>
              <a:t>cryo</a:t>
            </a:r>
            <a:r>
              <a:rPr lang="en-IN" sz="1200" strike="sngStrike" dirty="0">
                <a:latin typeface="Arial" panose="020B0604020202020204" pitchFamily="34" charset="0"/>
                <a:cs typeface="Arial" panose="020B0604020202020204" pitchFamily="34" charset="0"/>
              </a:rPr>
              <a:t>-ET) allow scientists to perform these critical studies. To preserve the fine molecular details of the cell in a near-native state, cells, tissues, or small organisms are first frozen within milliseconds to at least below -150 °C. Next, a </a:t>
            </a:r>
            <a:r>
              <a:rPr lang="en-IN" sz="1200" strike="sngStrike" dirty="0" err="1">
                <a:latin typeface="Arial" panose="020B0604020202020204" pitchFamily="34" charset="0"/>
                <a:cs typeface="Arial" panose="020B0604020202020204" pitchFamily="34" charset="0"/>
              </a:rPr>
              <a:t>cryo</a:t>
            </a:r>
            <a:r>
              <a:rPr lang="en-IN" sz="1200" strike="sngStrike" dirty="0">
                <a:latin typeface="Arial" panose="020B0604020202020204" pitchFamily="34" charset="0"/>
                <a:cs typeface="Arial" panose="020B0604020202020204" pitchFamily="34" charset="0"/>
              </a:rPr>
              <a:t>-ET instrument is used to acquire images at different tilt angles, which are subsequently used to reconstruct a volume of the sample to provide three-dimensional (3D) data on cells under near-native conditions. A thin section of the sample (lamellae) is placed on a specimen grid and loaded into the electron microscope to collect tilt series data. The microscope is then tilted at a specific angle, and an image of the sample is captured. This process is repeated at multiple tilt angles, typically ranging from -60 to +60 degrees, with 1-2 degree intervals between each image. After the tilt series data is collected, it is processed using specialized software to reconstruct a 3D sample image.</a:t>
            </a:r>
          </a:p>
        </p:txBody>
      </p:sp>
      <p:grpSp>
        <p:nvGrpSpPr>
          <p:cNvPr id="17" name="Group 16">
            <a:extLst>
              <a:ext uri="{FF2B5EF4-FFF2-40B4-BE49-F238E27FC236}">
                <a16:creationId xmlns:a16="http://schemas.microsoft.com/office/drawing/2014/main" id="{1F771855-3133-452B-FE47-9ECBAB3134F6}"/>
              </a:ext>
            </a:extLst>
          </p:cNvPr>
          <p:cNvGrpSpPr/>
          <p:nvPr/>
        </p:nvGrpSpPr>
        <p:grpSpPr>
          <a:xfrm>
            <a:off x="701566" y="396766"/>
            <a:ext cx="5767112" cy="276999"/>
            <a:chOff x="-139700" y="408802"/>
            <a:chExt cx="5767112" cy="276999"/>
          </a:xfrm>
        </p:grpSpPr>
        <p:cxnSp>
          <p:nvCxnSpPr>
            <p:cNvPr id="18" name="Straight Connector 17">
              <a:extLst>
                <a:ext uri="{FF2B5EF4-FFF2-40B4-BE49-F238E27FC236}">
                  <a16:creationId xmlns:a16="http://schemas.microsoft.com/office/drawing/2014/main" id="{B263F290-0636-0393-4B82-4E348850F1B1}"/>
                </a:ext>
              </a:extLst>
            </p:cNvPr>
            <p:cNvCxnSpPr/>
            <p:nvPr/>
          </p:nvCxnSpPr>
          <p:spPr>
            <a:xfrm>
              <a:off x="-139700" y="685800"/>
              <a:ext cx="549296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4C51CAEB-0295-7B9F-2768-689119D47C24}"/>
                </a:ext>
              </a:extLst>
            </p:cNvPr>
            <p:cNvSpPr txBox="1"/>
            <p:nvPr/>
          </p:nvSpPr>
          <p:spPr>
            <a:xfrm>
              <a:off x="-6133" y="408802"/>
              <a:ext cx="5633545" cy="276999"/>
            </a:xfrm>
            <a:prstGeom prst="rect">
              <a:avLst/>
            </a:prstGeom>
            <a:noFill/>
          </p:spPr>
          <p:txBody>
            <a:bodyPr wrap="square" rtlCol="0">
              <a:spAutoFit/>
            </a:bodyPr>
            <a:lstStyle/>
            <a:p>
              <a:r>
                <a:rPr lang="en-GB" sz="1200" b="1" dirty="0">
                  <a:latin typeface="Times New Roman" panose="02020603050405020304" pitchFamily="18" charset="0"/>
                  <a:cs typeface="Times New Roman" panose="02020603050405020304" pitchFamily="18" charset="0"/>
                  <a:sym typeface="Canva Sans Bold"/>
                </a:rPr>
                <a:t>Electron Microscopy in Biological &amp; Material Sciences </a:t>
              </a:r>
              <a:r>
                <a:rPr lang="en-US" sz="1200" b="1" dirty="0">
                  <a:latin typeface="Times New Roman" panose="02020603050405020304" pitchFamily="18" charset="0"/>
                  <a:cs typeface="Times New Roman" panose="02020603050405020304" pitchFamily="18" charset="0"/>
                </a:rPr>
                <a:t>2026, AIIMS New Delhi</a:t>
              </a:r>
            </a:p>
          </p:txBody>
        </p:sp>
      </p:grpSp>
      <p:sp>
        <p:nvSpPr>
          <p:cNvPr id="20" name="TextBox 19"/>
          <p:cNvSpPr txBox="1"/>
          <p:nvPr/>
        </p:nvSpPr>
        <p:spPr>
          <a:xfrm>
            <a:off x="1393054" y="853966"/>
            <a:ext cx="2438399" cy="338554"/>
          </a:xfrm>
          <a:prstGeom prst="rect">
            <a:avLst/>
          </a:prstGeom>
          <a:noFill/>
        </p:spPr>
        <p:txBody>
          <a:bodyPr wrap="square" rtlCol="0">
            <a:spAutoFit/>
          </a:bodyPr>
          <a:lstStyle/>
          <a:p>
            <a:pPr algn="ctr"/>
            <a:r>
              <a:rPr lang="en-US" sz="1600" b="1" dirty="0">
                <a:solidFill>
                  <a:srgbClr val="C00000"/>
                </a:solidFill>
                <a:latin typeface="Arial" panose="020B0604020202020204" pitchFamily="34" charset="0"/>
                <a:cs typeface="Arial" pitchFamily="34" charset="0"/>
              </a:rPr>
              <a:t>Prof. Peter J. Peters</a:t>
            </a:r>
          </a:p>
        </p:txBody>
      </p:sp>
      <p:sp>
        <p:nvSpPr>
          <p:cNvPr id="21" name="Rectangle 20"/>
          <p:cNvSpPr/>
          <p:nvPr/>
        </p:nvSpPr>
        <p:spPr>
          <a:xfrm>
            <a:off x="692435" y="1298505"/>
            <a:ext cx="3803365" cy="1200329"/>
          </a:xfrm>
          <a:prstGeom prst="rect">
            <a:avLst/>
          </a:prstGeom>
        </p:spPr>
        <p:txBody>
          <a:bodyPr wrap="square">
            <a:spAutoFit/>
          </a:bodyPr>
          <a:lstStyle/>
          <a:p>
            <a:pPr algn="ctr"/>
            <a:r>
              <a:rPr lang="en-US" sz="1200" b="1" i="1" dirty="0">
                <a:latin typeface="Arial" panose="020B0604020202020204" pitchFamily="34" charset="0"/>
                <a:cs typeface="Arial" panose="020B0604020202020204" pitchFamily="34" charset="0"/>
              </a:rPr>
              <a:t>Professor of Nanobiology</a:t>
            </a:r>
          </a:p>
          <a:p>
            <a:pPr algn="ctr"/>
            <a:r>
              <a:rPr lang="en-US" sz="1200" b="1" i="1" dirty="0">
                <a:latin typeface="Arial" panose="020B0604020202020204" pitchFamily="34" charset="0"/>
                <a:cs typeface="Arial" panose="020B0604020202020204" pitchFamily="34" charset="0"/>
              </a:rPr>
              <a:t>University Professor and Limburg Chair </a:t>
            </a:r>
          </a:p>
          <a:p>
            <a:pPr algn="ctr"/>
            <a:r>
              <a:rPr lang="en-US" sz="1200" b="1" i="1" dirty="0">
                <a:latin typeface="Arial" panose="020B0604020202020204" pitchFamily="34" charset="0"/>
                <a:cs typeface="Arial" panose="020B0604020202020204" pitchFamily="34" charset="0"/>
              </a:rPr>
              <a:t>Maastricht University</a:t>
            </a:r>
          </a:p>
          <a:p>
            <a:pPr algn="ctr"/>
            <a:r>
              <a:rPr lang="en-US" sz="1200" b="1" i="1" dirty="0">
                <a:latin typeface="Arial" panose="020B0604020202020204" pitchFamily="34" charset="0"/>
                <a:cs typeface="Arial" panose="020B0604020202020204" pitchFamily="34" charset="0"/>
              </a:rPr>
              <a:t>Maastricht, Limburg, Netherlands</a:t>
            </a:r>
          </a:p>
          <a:p>
            <a:pPr algn="ctr"/>
            <a:r>
              <a:rPr lang="en-US" sz="1200" b="1" i="1" dirty="0">
                <a:latin typeface="Arial" panose="020B0604020202020204" pitchFamily="34" charset="0"/>
                <a:cs typeface="Arial" panose="020B0604020202020204" pitchFamily="34" charset="0"/>
              </a:rPr>
              <a:t>Email: </a:t>
            </a:r>
            <a:r>
              <a:rPr lang="en-US" sz="1200" b="1" i="1" dirty="0">
                <a:latin typeface="Arial" panose="020B0604020202020204" pitchFamily="34" charset="0"/>
                <a:cs typeface="Arial" panose="020B0604020202020204" pitchFamily="34" charset="0"/>
                <a:hlinkClick r:id="rId2"/>
              </a:rPr>
              <a:t>pj.peters@maastrichtuniversity.nl</a:t>
            </a:r>
            <a:endParaRPr lang="en-US" sz="1200" b="1" i="1" dirty="0">
              <a:latin typeface="Arial" panose="020B0604020202020204" pitchFamily="34" charset="0"/>
              <a:cs typeface="Arial" panose="020B0604020202020204" pitchFamily="34" charset="0"/>
            </a:endParaRPr>
          </a:p>
          <a:p>
            <a:pPr algn="ctr"/>
            <a:r>
              <a:rPr lang="en-US" sz="1200" b="1" i="1" u="sng" kern="0" dirty="0">
                <a:solidFill>
                  <a:srgbClr val="0000FF"/>
                </a:solidFill>
                <a:latin typeface="Arial" panose="020B0604020202020204" pitchFamily="34" charset="0"/>
                <a:ea typeface="Times New Roman" panose="02020603050405020304" pitchFamily="18" charset="0"/>
                <a:cs typeface="Arial" panose="020B0604020202020204" pitchFamily="34" charset="0"/>
                <a:hlinkClick r:id="rId3"/>
              </a:rPr>
              <a:t>www.maastrichtuniversity.nl/m4i</a:t>
            </a:r>
            <a:endParaRPr lang="en-US" sz="1200" i="1" dirty="0">
              <a:latin typeface="Arial" panose="020B0604020202020204" pitchFamily="34" charset="0"/>
              <a:cs typeface="Arial" panose="020B0604020202020204" pitchFamily="34" charset="0"/>
            </a:endParaRPr>
          </a:p>
        </p:txBody>
      </p:sp>
      <p:pic>
        <p:nvPicPr>
          <p:cNvPr id="22" name="Picture 21"/>
          <p:cNvPicPr>
            <a:picLocks noChangeAspect="1"/>
          </p:cNvPicPr>
          <p:nvPr/>
        </p:nvPicPr>
        <p:blipFill rotWithShape="1">
          <a:blip r:embed="rId4" cstate="print"/>
          <a:srcRect l="47578" t="18907" r="10738" b="22686"/>
          <a:stretch/>
        </p:blipFill>
        <p:spPr>
          <a:xfrm>
            <a:off x="4495800" y="844550"/>
            <a:ext cx="1600200" cy="1670050"/>
          </a:xfrm>
          <a:prstGeom prst="rect">
            <a:avLst/>
          </a:prstGeom>
        </p:spPr>
      </p:pic>
      <p:sp>
        <p:nvSpPr>
          <p:cNvPr id="5" name="Slide Number Placeholder 4"/>
          <p:cNvSpPr>
            <a:spLocks noGrp="1"/>
          </p:cNvSpPr>
          <p:nvPr>
            <p:ph type="sldNum" sz="quarter" idx="12"/>
          </p:nvPr>
        </p:nvSpPr>
        <p:spPr>
          <a:xfrm>
            <a:off x="4948698" y="9158666"/>
            <a:ext cx="1600200" cy="527403"/>
          </a:xfrm>
        </p:spPr>
        <p:txBody>
          <a:bodyPr/>
          <a:lstStyle/>
          <a:p>
            <a:r>
              <a:rPr lang="en-US" dirty="0">
                <a:solidFill>
                  <a:schemeClr val="tx1"/>
                </a:solidFill>
              </a:rPr>
              <a:t>x</a:t>
            </a:r>
          </a:p>
        </p:txBody>
      </p:sp>
      <p:sp>
        <p:nvSpPr>
          <p:cNvPr id="16" name="Rectangle 15"/>
          <p:cNvSpPr/>
          <p:nvPr/>
        </p:nvSpPr>
        <p:spPr>
          <a:xfrm>
            <a:off x="663934" y="9281279"/>
            <a:ext cx="1195648" cy="307777"/>
          </a:xfrm>
          <a:prstGeom prst="rect">
            <a:avLst/>
          </a:prstGeom>
        </p:spPr>
        <p:txBody>
          <a:bodyPr wrap="none">
            <a:spAutoFit/>
          </a:bodyPr>
          <a:lstStyle/>
          <a:p>
            <a:pPr algn="ctr"/>
            <a:r>
              <a:rPr lang="en-US" sz="1400" b="1" dirty="0">
                <a:solidFill>
                  <a:srgbClr val="0070C0"/>
                </a:solidFill>
                <a:latin typeface="Arial" panose="020B0604020202020204" pitchFamily="34" charset="0"/>
                <a:cs typeface="Arial" panose="020B0604020202020204" pitchFamily="34" charset="0"/>
              </a:rPr>
              <a:t>Talk X: Date</a:t>
            </a:r>
            <a:endParaRPr lang="en-IN" sz="1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5311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A415CF9D-98DC-5427-CFCA-FD994A45740A}"/>
              </a:ext>
            </a:extLst>
          </p:cNvPr>
          <p:cNvGrpSpPr/>
          <p:nvPr/>
        </p:nvGrpSpPr>
        <p:grpSpPr>
          <a:xfrm>
            <a:off x="1707933" y="9220201"/>
            <a:ext cx="5759667" cy="381000"/>
            <a:chOff x="2688398" y="9250873"/>
            <a:chExt cx="4670255" cy="350316"/>
          </a:xfrm>
        </p:grpSpPr>
        <p:sp>
          <p:nvSpPr>
            <p:cNvPr id="24" name="Flowchart: Manual Input 23">
              <a:extLst>
                <a:ext uri="{FF2B5EF4-FFF2-40B4-BE49-F238E27FC236}">
                  <a16:creationId xmlns:a16="http://schemas.microsoft.com/office/drawing/2014/main" id="{6268B943-E2B4-CFA8-3F86-BCA677481F4B}"/>
                </a:ext>
              </a:extLst>
            </p:cNvPr>
            <p:cNvSpPr/>
            <p:nvPr/>
          </p:nvSpPr>
          <p:spPr>
            <a:xfrm rot="16200000">
              <a:off x="4598041" y="7341230"/>
              <a:ext cx="350316" cy="4169602"/>
            </a:xfrm>
            <a:prstGeom prst="flowChartManualInpu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70C0"/>
                </a:solidFill>
              </a:endParaRPr>
            </a:p>
          </p:txBody>
        </p:sp>
        <p:sp>
          <p:nvSpPr>
            <p:cNvPr id="25" name="TextBox 24">
              <a:extLst>
                <a:ext uri="{FF2B5EF4-FFF2-40B4-BE49-F238E27FC236}">
                  <a16:creationId xmlns:a16="http://schemas.microsoft.com/office/drawing/2014/main" id="{12D39EA9-624C-916D-D695-7CE0DF9CC184}"/>
                </a:ext>
              </a:extLst>
            </p:cNvPr>
            <p:cNvSpPr txBox="1"/>
            <p:nvPr/>
          </p:nvSpPr>
          <p:spPr>
            <a:xfrm>
              <a:off x="3188964" y="9255775"/>
              <a:ext cx="4169689" cy="311288"/>
            </a:xfrm>
            <a:prstGeom prst="rect">
              <a:avLst/>
            </a:prstGeom>
            <a:noFill/>
          </p:spPr>
          <p:txBody>
            <a:bodyPr wrap="square" rtlCol="0">
              <a:spAutoFit/>
            </a:bodyPr>
            <a:lstStyle/>
            <a:p>
              <a:r>
                <a:rPr lang="en-US" sz="1600" b="1" dirty="0">
                  <a:solidFill>
                    <a:srgbClr val="FFFF00"/>
                  </a:solidFill>
                  <a:latin typeface="Arial" panose="020B0604020202020204" pitchFamily="34" charset="0"/>
                  <a:cs typeface="Arial" panose="020B0604020202020204" pitchFamily="34" charset="0"/>
                </a:rPr>
                <a:t>Invited Talk EMBM 2026</a:t>
              </a:r>
            </a:p>
          </p:txBody>
        </p:sp>
      </p:grpSp>
      <p:sp>
        <p:nvSpPr>
          <p:cNvPr id="2" name="TextBox 1">
            <a:extLst>
              <a:ext uri="{FF2B5EF4-FFF2-40B4-BE49-F238E27FC236}">
                <a16:creationId xmlns:a16="http://schemas.microsoft.com/office/drawing/2014/main" id="{20370D81-9627-56A9-AF9C-02B9B2CF6E36}"/>
              </a:ext>
            </a:extLst>
          </p:cNvPr>
          <p:cNvSpPr txBox="1"/>
          <p:nvPr/>
        </p:nvSpPr>
        <p:spPr>
          <a:xfrm>
            <a:off x="643841" y="844550"/>
            <a:ext cx="5492968" cy="2092881"/>
          </a:xfrm>
          <a:prstGeom prst="rect">
            <a:avLst/>
          </a:prstGeom>
          <a:solidFill>
            <a:schemeClr val="accent3">
              <a:lumMod val="40000"/>
              <a:lumOff val="60000"/>
            </a:schemeClr>
          </a:solidFill>
        </p:spPr>
        <p:txBody>
          <a:bodyPr wrap="square" rtlCol="0">
            <a:spAutoFit/>
          </a:bodyPr>
          <a:lstStyle/>
          <a:p>
            <a:pPr marL="0" marR="0" algn="just">
              <a:spcBef>
                <a:spcPts val="0"/>
              </a:spcBef>
              <a:spcAft>
                <a:spcPts val="0"/>
              </a:spcAft>
            </a:pPr>
            <a:r>
              <a:rPr lang="en-IN" sz="1000" strike="sngStrike" kern="100" dirty="0">
                <a:effectLst/>
                <a:latin typeface="Arial" panose="020B0604020202020204" pitchFamily="34" charset="0"/>
                <a:ea typeface="Calibri" panose="020F0502020204030204" pitchFamily="34" charset="0"/>
                <a:cs typeface="Arial" panose="020B0604020202020204" pitchFamily="34" charset="0"/>
              </a:rPr>
              <a:t>Prof. Peter J. Peters is a professor of nanobiology and a distinguished university professor at Maastricht University. He is the founder and director of the Institute of Nanoscopy. His current research goal is to devise a way of doing cryo-electron tomography to give a 3D view of a cell's internal structure. His research group under M4I's Division of Nanoscopy studies the 3D structure of an important component of the nanomachinery in bacteria causing tuberculosis.</a:t>
            </a:r>
          </a:p>
          <a:p>
            <a:pPr marL="0" marR="0" algn="just">
              <a:spcBef>
                <a:spcPts val="0"/>
              </a:spcBef>
              <a:spcAft>
                <a:spcPts val="0"/>
              </a:spcAft>
            </a:pPr>
            <a:r>
              <a:rPr lang="en-IN" sz="1000" strike="sngStrike" kern="100" dirty="0">
                <a:effectLst/>
                <a:latin typeface="Arial" panose="020B0604020202020204" pitchFamily="34" charset="0"/>
                <a:ea typeface="Calibri" panose="020F0502020204030204" pitchFamily="34" charset="0"/>
                <a:cs typeface="Arial" panose="020B0604020202020204" pitchFamily="34" charset="0"/>
              </a:rPr>
              <a:t> </a:t>
            </a:r>
          </a:p>
          <a:p>
            <a:pPr algn="just"/>
            <a:r>
              <a:rPr lang="en-IN" sz="1000" strike="sngStrike" kern="100" dirty="0">
                <a:latin typeface="Arial" panose="020B0604020202020204" pitchFamily="34" charset="0"/>
                <a:ea typeface="Calibri" panose="020F0502020204030204" pitchFamily="34" charset="0"/>
                <a:cs typeface="Arial" panose="020B0604020202020204" pitchFamily="34" charset="0"/>
              </a:rPr>
              <a:t>Prof. </a:t>
            </a:r>
            <a:r>
              <a:rPr lang="en-IN" sz="1000" strike="sngStrike" kern="100" dirty="0">
                <a:effectLst/>
                <a:latin typeface="Arial" panose="020B0604020202020204" pitchFamily="34" charset="0"/>
                <a:ea typeface="Calibri" panose="020F0502020204030204" pitchFamily="34" charset="0"/>
                <a:cs typeface="Arial" panose="020B0604020202020204" pitchFamily="34" charset="0"/>
              </a:rPr>
              <a:t>Peter obtained his Ph.D. in 1991 from Utrecht University. Following his Ph.D. Dr. Peter completed a postdoctoral study on the regulation of endocytosis at the National Institutes of Health. He then moved on to the Netherlands Cancer Institute, where he worked from 1998 to 2013. His group focused on sorting within the eukaryotic cell endomembrane system, primarily using cryo immunogold-electron microscopy. In 2014, </a:t>
            </a:r>
            <a:r>
              <a:rPr lang="en-IN" sz="1000" strike="sngStrike" kern="100" dirty="0">
                <a:latin typeface="Arial" panose="020B0604020202020204" pitchFamily="34" charset="0"/>
                <a:ea typeface="Calibri" panose="020F0502020204030204" pitchFamily="34" charset="0"/>
                <a:cs typeface="Arial" panose="020B0604020202020204" pitchFamily="34" charset="0"/>
              </a:rPr>
              <a:t>He</a:t>
            </a:r>
            <a:r>
              <a:rPr lang="en-IN" sz="1000" strike="sngStrike" kern="100" dirty="0">
                <a:effectLst/>
                <a:latin typeface="Arial" panose="020B0604020202020204" pitchFamily="34" charset="0"/>
                <a:ea typeface="Calibri" panose="020F0502020204030204" pitchFamily="34" charset="0"/>
                <a:cs typeface="Arial" panose="020B0604020202020204" pitchFamily="34" charset="0"/>
              </a:rPr>
              <a:t> was appointed professor of nanobiology and co-director of the Maastricht Multimodal Molecular Imaging Institute at Maastricht University. </a:t>
            </a:r>
          </a:p>
        </p:txBody>
      </p:sp>
      <p:grpSp>
        <p:nvGrpSpPr>
          <p:cNvPr id="17" name="Group 16">
            <a:extLst>
              <a:ext uri="{FF2B5EF4-FFF2-40B4-BE49-F238E27FC236}">
                <a16:creationId xmlns:a16="http://schemas.microsoft.com/office/drawing/2014/main" id="{1F771855-3133-452B-FE47-9ECBAB3134F6}"/>
              </a:ext>
            </a:extLst>
          </p:cNvPr>
          <p:cNvGrpSpPr/>
          <p:nvPr/>
        </p:nvGrpSpPr>
        <p:grpSpPr>
          <a:xfrm>
            <a:off x="701566" y="396766"/>
            <a:ext cx="5508734" cy="276999"/>
            <a:chOff x="-139700" y="408802"/>
            <a:chExt cx="5508734" cy="276999"/>
          </a:xfrm>
        </p:grpSpPr>
        <p:cxnSp>
          <p:nvCxnSpPr>
            <p:cNvPr id="18" name="Straight Connector 17">
              <a:extLst>
                <a:ext uri="{FF2B5EF4-FFF2-40B4-BE49-F238E27FC236}">
                  <a16:creationId xmlns:a16="http://schemas.microsoft.com/office/drawing/2014/main" id="{B263F290-0636-0393-4B82-4E348850F1B1}"/>
                </a:ext>
              </a:extLst>
            </p:cNvPr>
            <p:cNvCxnSpPr/>
            <p:nvPr/>
          </p:nvCxnSpPr>
          <p:spPr>
            <a:xfrm>
              <a:off x="-139700" y="685800"/>
              <a:ext cx="549296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4C51CAEB-0295-7B9F-2768-689119D47C24}"/>
                </a:ext>
              </a:extLst>
            </p:cNvPr>
            <p:cNvSpPr txBox="1"/>
            <p:nvPr/>
          </p:nvSpPr>
          <p:spPr>
            <a:xfrm>
              <a:off x="-6132" y="408802"/>
              <a:ext cx="5375166" cy="276999"/>
            </a:xfrm>
            <a:prstGeom prst="rect">
              <a:avLst/>
            </a:prstGeom>
            <a:noFill/>
          </p:spPr>
          <p:txBody>
            <a:bodyPr wrap="square" rtlCol="0">
              <a:spAutoFit/>
            </a:bodyPr>
            <a:lstStyle/>
            <a:p>
              <a:r>
                <a:rPr lang="en-GB" sz="1200" b="1" dirty="0">
                  <a:latin typeface="Times New Roman" panose="02020603050405020304" pitchFamily="18" charset="0"/>
                  <a:cs typeface="Times New Roman" panose="02020603050405020304" pitchFamily="18" charset="0"/>
                  <a:sym typeface="Canva Sans Bold"/>
                </a:rPr>
                <a:t>Electron Microscopy in Biological &amp; Material Sciences </a:t>
              </a:r>
              <a:r>
                <a:rPr lang="en-US" sz="1200" b="1" dirty="0">
                  <a:latin typeface="Times New Roman" panose="02020603050405020304" pitchFamily="18" charset="0"/>
                  <a:cs typeface="Times New Roman" panose="02020603050405020304" pitchFamily="18" charset="0"/>
                </a:rPr>
                <a:t>2026, AIIMS New Delhi</a:t>
              </a:r>
            </a:p>
          </p:txBody>
        </p:sp>
      </p:grpSp>
      <p:sp>
        <p:nvSpPr>
          <p:cNvPr id="5" name="Slide Number Placeholder 4"/>
          <p:cNvSpPr>
            <a:spLocks noGrp="1"/>
          </p:cNvSpPr>
          <p:nvPr>
            <p:ph type="sldNum" sz="quarter" idx="12"/>
          </p:nvPr>
        </p:nvSpPr>
        <p:spPr>
          <a:xfrm>
            <a:off x="4948698" y="9158666"/>
            <a:ext cx="1600200" cy="527403"/>
          </a:xfrm>
        </p:spPr>
        <p:txBody>
          <a:bodyPr/>
          <a:lstStyle/>
          <a:p>
            <a:r>
              <a:rPr lang="en-US" dirty="0">
                <a:solidFill>
                  <a:schemeClr val="tx1"/>
                </a:solidFill>
              </a:rPr>
              <a:t>x</a:t>
            </a:r>
          </a:p>
        </p:txBody>
      </p:sp>
      <p:sp>
        <p:nvSpPr>
          <p:cNvPr id="16" name="TextBox 15"/>
          <p:cNvSpPr txBox="1"/>
          <p:nvPr/>
        </p:nvSpPr>
        <p:spPr>
          <a:xfrm>
            <a:off x="609600" y="2957691"/>
            <a:ext cx="56007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rPr>
              <a:t>Images</a:t>
            </a:r>
          </a:p>
        </p:txBody>
      </p:sp>
      <p:sp>
        <p:nvSpPr>
          <p:cNvPr id="13" name="Rectangle 12"/>
          <p:cNvSpPr/>
          <p:nvPr/>
        </p:nvSpPr>
        <p:spPr>
          <a:xfrm>
            <a:off x="674353" y="9281279"/>
            <a:ext cx="1174809" cy="307777"/>
          </a:xfrm>
          <a:prstGeom prst="rect">
            <a:avLst/>
          </a:prstGeom>
        </p:spPr>
        <p:txBody>
          <a:bodyPr wrap="none">
            <a:spAutoFit/>
          </a:bodyPr>
          <a:lstStyle/>
          <a:p>
            <a:pPr algn="ctr"/>
            <a:r>
              <a:rPr lang="en-US" sz="1400" b="1" dirty="0">
                <a:solidFill>
                  <a:srgbClr val="0070C0"/>
                </a:solidFill>
                <a:latin typeface="Arial" panose="020B0604020202020204" pitchFamily="34" charset="0"/>
                <a:cs typeface="Arial" panose="020B0604020202020204" pitchFamily="34" charset="0"/>
              </a:rPr>
              <a:t>Talk x: Date</a:t>
            </a:r>
            <a:endParaRPr lang="en-IN" sz="14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66023916"/>
      </p:ext>
    </p:extLst>
  </p:cSld>
  <p:clrMapOvr>
    <a:masterClrMapping/>
  </p:clrMapOvr>
</p:sld>
</file>

<file path=ppt/theme/theme1.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11134</TotalTime>
  <Words>596</Words>
  <Application>Microsoft Office PowerPoint</Application>
  <PresentationFormat>A4 Paper (210x297 mm)</PresentationFormat>
  <Paragraphs>24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5_Office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Intel Nuc</cp:lastModifiedBy>
  <cp:revision>883</cp:revision>
  <cp:lastPrinted>2022-05-04T05:23:39Z</cp:lastPrinted>
  <dcterms:created xsi:type="dcterms:W3CDTF">2022-04-13T05:59:33Z</dcterms:created>
  <dcterms:modified xsi:type="dcterms:W3CDTF">2026-01-19T07:19:59Z</dcterms:modified>
</cp:coreProperties>
</file>