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589" r:id="rId2"/>
  </p:sldIdLst>
  <p:sldSz cx="6858000" cy="9906000" type="A4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0" userDrawn="1">
          <p15:clr>
            <a:srgbClr val="A4A3A4"/>
          </p15:clr>
        </p15:guide>
        <p15:guide id="2" pos="240" userDrawn="1">
          <p15:clr>
            <a:srgbClr val="A4A3A4"/>
          </p15:clr>
        </p15:guide>
        <p15:guide id="3" orient="horz" pos="1584" userDrawn="1">
          <p15:clr>
            <a:srgbClr val="A4A3A4"/>
          </p15:clr>
        </p15:guide>
        <p15:guide id="4" pos="4080" userDrawn="1">
          <p15:clr>
            <a:srgbClr val="A4A3A4"/>
          </p15:clr>
        </p15:guide>
        <p15:guide id="5" pos="2160" userDrawn="1">
          <p15:clr>
            <a:srgbClr val="A4A3A4"/>
          </p15:clr>
        </p15:guide>
        <p15:guide id="6" pos="3936" userDrawn="1">
          <p15:clr>
            <a:srgbClr val="A4A3A4"/>
          </p15:clr>
        </p15:guide>
        <p15:guide id="8" orient="horz" pos="432" userDrawn="1">
          <p15:clr>
            <a:srgbClr val="A4A3A4"/>
          </p15:clr>
        </p15:guide>
        <p15:guide id="10" orient="horz" pos="1824" userDrawn="1">
          <p15:clr>
            <a:srgbClr val="A4A3A4"/>
          </p15:clr>
        </p15:guide>
        <p15:guide id="11" pos="384" userDrawn="1">
          <p15:clr>
            <a:srgbClr val="A4A3A4"/>
          </p15:clr>
        </p15:guide>
        <p15:guide id="12" pos="2832" userDrawn="1">
          <p15:clr>
            <a:srgbClr val="A4A3A4"/>
          </p15:clr>
        </p15:guide>
        <p15:guide id="13" pos="3840" userDrawn="1">
          <p15:clr>
            <a:srgbClr val="A4A3A4"/>
          </p15:clr>
        </p15:guide>
        <p15:guide id="14" orient="horz" pos="532" userDrawn="1">
          <p15:clr>
            <a:srgbClr val="A4A3A4"/>
          </p15:clr>
        </p15:guide>
        <p15:guide id="15" orient="horz" pos="2592" userDrawn="1">
          <p15:clr>
            <a:srgbClr val="A4A3A4"/>
          </p15:clr>
        </p15:guide>
        <p15:guide id="16" orient="horz" pos="5712" userDrawn="1">
          <p15:clr>
            <a:srgbClr val="A4A3A4"/>
          </p15:clr>
        </p15:guide>
        <p15:guide id="17" orient="horz" pos="1200" userDrawn="1">
          <p15:clr>
            <a:srgbClr val="A4A3A4"/>
          </p15:clr>
        </p15:guide>
        <p15:guide id="18" orient="horz" pos="3888" userDrawn="1">
          <p15:clr>
            <a:srgbClr val="A4A3A4"/>
          </p15:clr>
        </p15:guide>
        <p15:guide id="19" orient="horz" pos="6048" userDrawn="1">
          <p15:clr>
            <a:srgbClr val="A4A3A4"/>
          </p15:clr>
        </p15:guide>
        <p15:guide id="20" pos="13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15F7"/>
    <a:srgbClr val="990000"/>
    <a:srgbClr val="3399FF"/>
    <a:srgbClr val="6600CC"/>
    <a:srgbClr val="66FF66"/>
    <a:srgbClr val="99FF99"/>
    <a:srgbClr val="8FDF6B"/>
    <a:srgbClr val="75D749"/>
    <a:srgbClr val="FF66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87" autoAdjust="0"/>
    <p:restoredTop sz="94041" autoAdjust="0"/>
  </p:normalViewPr>
  <p:slideViewPr>
    <p:cSldViewPr>
      <p:cViewPr varScale="1">
        <p:scale>
          <a:sx n="74" d="100"/>
          <a:sy n="74" d="100"/>
        </p:scale>
        <p:origin x="3084" y="56"/>
      </p:cViewPr>
      <p:guideLst>
        <p:guide orient="horz" pos="4560"/>
        <p:guide pos="240"/>
        <p:guide orient="horz" pos="1584"/>
        <p:guide pos="4080"/>
        <p:guide pos="2160"/>
        <p:guide pos="3936"/>
        <p:guide orient="horz" pos="432"/>
        <p:guide orient="horz" pos="1824"/>
        <p:guide pos="384"/>
        <p:guide pos="2832"/>
        <p:guide pos="3840"/>
        <p:guide orient="horz" pos="532"/>
        <p:guide orient="horz" pos="2592"/>
        <p:guide orient="horz" pos="5712"/>
        <p:guide orient="horz" pos="1200"/>
        <p:guide orient="horz" pos="3888"/>
        <p:guide orient="horz" pos="6048"/>
        <p:guide pos="13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ED3F1-2A74-4F0F-B3A8-B0B1977F83CD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AF70D-6826-429C-9A5B-D460A6359F6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357159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C0B4789-25CB-40CA-A25B-68E44EACC3B8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0888"/>
            <a:ext cx="259873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763D86C-E47F-40CE-B972-40FDA1537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467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4C17-5F42-4467-A6FD-ED8835D15CD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14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280E-6EF6-4249-9997-976B13564D0F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3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0AFA-5C30-4E49-83C1-E1D5B8987627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56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8A335-B00A-4009-AC68-F64452B7813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47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86C3-A3BC-48A0-A5C7-4FAAB8DB2271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31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80D23-A3B4-4711-AEB9-A1314796A78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41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9DB30-13C8-4AA2-8E3E-1E4D2C5EB1B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87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5CA6-92F6-4690-98F1-B1DCFAFE3A58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EBB-968B-4CBE-89BE-B56E538DFAEB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66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1B66-7EE6-4D7C-A5E5-F3FEC337AED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32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DB6B4-F64B-4079-9072-0273D25EB348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34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  <a:lum/>
          </a:blip>
          <a:srcRect/>
          <a:stretch>
            <a:fillRect l="-4000" r="-10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3713-161E-419C-9F05-D5473DD2043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19-01-2026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BB70A-CB25-4037-8A8C-9BF3E37191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6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A415CF9D-98DC-5427-CFCA-FD994A45740A}"/>
              </a:ext>
            </a:extLst>
          </p:cNvPr>
          <p:cNvGrpSpPr/>
          <p:nvPr/>
        </p:nvGrpSpPr>
        <p:grpSpPr>
          <a:xfrm>
            <a:off x="2819401" y="9250502"/>
            <a:ext cx="3778466" cy="369332"/>
            <a:chOff x="3798875" y="9250874"/>
            <a:chExt cx="3059125" cy="350316"/>
          </a:xfrm>
        </p:grpSpPr>
        <p:sp>
          <p:nvSpPr>
            <p:cNvPr id="24" name="Flowchart: Manual Input 23">
              <a:extLst>
                <a:ext uri="{FF2B5EF4-FFF2-40B4-BE49-F238E27FC236}">
                  <a16:creationId xmlns:a16="http://schemas.microsoft.com/office/drawing/2014/main" id="{6268B943-E2B4-CFA8-3F86-BCA677481F4B}"/>
                </a:ext>
              </a:extLst>
            </p:cNvPr>
            <p:cNvSpPr/>
            <p:nvPr/>
          </p:nvSpPr>
          <p:spPr>
            <a:xfrm rot="16200000">
              <a:off x="5153280" y="7896469"/>
              <a:ext cx="350316" cy="3059125"/>
            </a:xfrm>
            <a:prstGeom prst="flowChartManualInpu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2D39EA9-624C-916D-D695-7CE0DF9CC184}"/>
                </a:ext>
              </a:extLst>
            </p:cNvPr>
            <p:cNvSpPr txBox="1"/>
            <p:nvPr/>
          </p:nvSpPr>
          <p:spPr>
            <a:xfrm>
              <a:off x="4600885" y="9277726"/>
              <a:ext cx="2078109" cy="321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Oral/Poster  EMBM 2026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47239" y="1169566"/>
            <a:ext cx="5673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IN" sz="16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Author names, Presenter should be underline and bold</a:t>
            </a:r>
            <a:endParaRPr lang="en-IN" sz="16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2026" y="3101876"/>
            <a:ext cx="56563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IN" sz="1200" i="1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Spiroplasma</a:t>
            </a:r>
            <a:r>
              <a:rPr lang="en-IN" sz="120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is a helical bacterium devoid of cell wall. It maintains its unique shape in the absence of cell wall, with the help of cytoskeletal filaments forming a ribbon-like organization within the cell. Interestingly, it also undergoes dynamic changes in cell shape during its movement in the viscous environment where it survives. Cytoskeletal proteins, namely MreB, a bacterial actin homolog, and Fibril, a protein of unknown fold, are the components of the cytoskeletal ribbon which confer its shape.</a:t>
            </a:r>
            <a:endParaRPr lang="en-IN" sz="1200" strike="sngStrike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IN" sz="120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IN" sz="1200" strike="sngStrike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IN" sz="120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will be describing the structural biology approaches using X-ray crystallography, electron microscopy and electron tomography that we are employing in order to study the cytoskeletal filaments, and thereby understand the molecular basis of motility and shape determination in </a:t>
            </a:r>
            <a:r>
              <a:rPr lang="en-IN" sz="1200" i="1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Spiroplasma</a:t>
            </a:r>
            <a:r>
              <a:rPr lang="en-IN" sz="120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IN" sz="1200" strike="sngStrike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5601" name="Picture 1" descr="page1image66189952">
            <a:extLst>
              <a:ext uri="{FF2B5EF4-FFF2-40B4-BE49-F238E27FC236}">
                <a16:creationId xmlns:a16="http://schemas.microsoft.com/office/drawing/2014/main" id="{7DB21114-3D94-8D18-A942-F8D2795D5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2992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3C4722-12B7-E749-7D5E-A0D0AB097998}"/>
              </a:ext>
            </a:extLst>
          </p:cNvPr>
          <p:cNvSpPr txBox="1"/>
          <p:nvPr/>
        </p:nvSpPr>
        <p:spPr>
          <a:xfrm>
            <a:off x="525460" y="817478"/>
            <a:ext cx="5656374" cy="314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tabLst>
                <a:tab pos="457200" algn="l"/>
                <a:tab pos="-114300" algn="l"/>
                <a:tab pos="228600" algn="l"/>
                <a:tab pos="685800" algn="l"/>
              </a:tabLst>
            </a:pPr>
            <a:r>
              <a:rPr lang="en-US" sz="1400" b="1" strike="sngStrike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Cytoskeletal filaments that sculpt a helical bacterial cell</a:t>
            </a:r>
            <a:endParaRPr lang="en-IN" sz="1400" b="1" strike="sngStrike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0" name="Slide Number Placeholder 10">
            <a:extLst>
              <a:ext uri="{FF2B5EF4-FFF2-40B4-BE49-F238E27FC236}">
                <a16:creationId xmlns:a16="http://schemas.microsoft.com/office/drawing/2014/main" id="{9F9E4F05-2E57-F0A0-C2CD-2410CBC0A448}"/>
              </a:ext>
            </a:extLst>
          </p:cNvPr>
          <p:cNvSpPr txBox="1">
            <a:spLocks/>
          </p:cNvSpPr>
          <p:nvPr/>
        </p:nvSpPr>
        <p:spPr>
          <a:xfrm>
            <a:off x="4226549" y="9415291"/>
            <a:ext cx="1737762" cy="4891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Calibri"/>
              </a:rPr>
              <a:t>    </a:t>
            </a:r>
            <a:fld id="{AD0BB70A-CB25-4037-8A8C-9BF3E37191C0}" type="slidenum">
              <a:rPr lang="en-US" smtClean="0">
                <a:solidFill>
                  <a:schemeClr val="bg2"/>
                </a:solidFill>
                <a:latin typeface="Calibri"/>
              </a:rPr>
              <a:pPr>
                <a:defRPr/>
              </a:pPr>
              <a:t>1</a:t>
            </a:fld>
            <a:endParaRPr lang="en-US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E7279D-0F39-40F0-5BAC-0FE319810B0B}"/>
              </a:ext>
            </a:extLst>
          </p:cNvPr>
          <p:cNvSpPr txBox="1"/>
          <p:nvPr/>
        </p:nvSpPr>
        <p:spPr>
          <a:xfrm>
            <a:off x="1714500" y="4768334"/>
            <a:ext cx="3429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AD0BB70A-CB25-4037-8A8C-9BF3E37191C0}" type="slidenum">
              <a:rPr lang="en-US" smtClean="0">
                <a:solidFill>
                  <a:schemeClr val="bg2"/>
                </a:solidFill>
                <a:latin typeface="Calibri"/>
              </a:rPr>
              <a:pPr/>
              <a:t>1</a:t>
            </a:fld>
            <a:endParaRPr lang="en-IN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6B1AF1-9A83-C227-8B09-EBFE67F53D01}"/>
              </a:ext>
            </a:extLst>
          </p:cNvPr>
          <p:cNvSpPr txBox="1"/>
          <p:nvPr/>
        </p:nvSpPr>
        <p:spPr>
          <a:xfrm>
            <a:off x="547239" y="5616288"/>
            <a:ext cx="5673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Images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F771855-3133-452B-FE47-9ECBAB3134F6}"/>
              </a:ext>
            </a:extLst>
          </p:cNvPr>
          <p:cNvGrpSpPr/>
          <p:nvPr/>
        </p:nvGrpSpPr>
        <p:grpSpPr>
          <a:xfrm>
            <a:off x="701566" y="396766"/>
            <a:ext cx="5626536" cy="276999"/>
            <a:chOff x="-139700" y="408802"/>
            <a:chExt cx="5626536" cy="276999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263F290-0636-0393-4B82-4E348850F1B1}"/>
                </a:ext>
              </a:extLst>
            </p:cNvPr>
            <p:cNvCxnSpPr/>
            <p:nvPr/>
          </p:nvCxnSpPr>
          <p:spPr>
            <a:xfrm>
              <a:off x="-139700" y="685800"/>
              <a:ext cx="549296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C51CAEB-0295-7B9F-2768-689119D47C24}"/>
                </a:ext>
              </a:extLst>
            </p:cNvPr>
            <p:cNvSpPr txBox="1"/>
            <p:nvPr/>
          </p:nvSpPr>
          <p:spPr>
            <a:xfrm>
              <a:off x="-6132" y="408802"/>
              <a:ext cx="54929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Canva Sans Bold"/>
                </a:rPr>
                <a:t>Electron Microscopy in Biological &amp; Material Sciences 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2026, AIIMS New Delhi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686121" y="9281279"/>
            <a:ext cx="11512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Oral/Poster</a:t>
            </a:r>
            <a:endParaRPr lang="en-IN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5DB5F0-C03D-9140-7EAB-B2A938B23D6A}"/>
              </a:ext>
            </a:extLst>
          </p:cNvPr>
          <p:cNvSpPr txBox="1"/>
          <p:nvPr/>
        </p:nvSpPr>
        <p:spPr>
          <a:xfrm>
            <a:off x="547239" y="1573334"/>
            <a:ext cx="53722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IN" sz="1200" b="1" i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Address </a:t>
            </a:r>
            <a:endParaRPr lang="en-IN" sz="12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IN" sz="1200" b="1" i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Presenting Author Email id:</a:t>
            </a:r>
            <a:endParaRPr lang="en-IN" sz="1200" b="1" i="1" u="sng" dirty="0">
              <a:solidFill>
                <a:srgbClr val="1D15F7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8B0D85-9B5E-00E0-BFE8-471236871D3B}"/>
              </a:ext>
            </a:extLst>
          </p:cNvPr>
          <p:cNvSpPr txBox="1"/>
          <p:nvPr/>
        </p:nvSpPr>
        <p:spPr>
          <a:xfrm>
            <a:off x="245576" y="2253011"/>
            <a:ext cx="5673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Oral/Poster</a:t>
            </a:r>
          </a:p>
        </p:txBody>
      </p:sp>
    </p:spTree>
    <p:extLst>
      <p:ext uri="{BB962C8B-B14F-4D97-AF65-F5344CB8AC3E}">
        <p14:creationId xmlns:p14="http://schemas.microsoft.com/office/powerpoint/2010/main" val="2892433657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11135</TotalTime>
  <Words>183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5_Office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Intel Nuc</cp:lastModifiedBy>
  <cp:revision>884</cp:revision>
  <cp:lastPrinted>2022-05-04T05:23:39Z</cp:lastPrinted>
  <dcterms:created xsi:type="dcterms:W3CDTF">2022-04-13T05:59:33Z</dcterms:created>
  <dcterms:modified xsi:type="dcterms:W3CDTF">2026-01-19T07:20:47Z</dcterms:modified>
</cp:coreProperties>
</file>